
<file path=[Content_Types].xml><?xml version="1.0" encoding="utf-8"?>
<Types xmlns="http://schemas.openxmlformats.org/package/2006/content-types">
  <Default ContentType="image/vnd.ms-photo" Extension="wdp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tags+xml" PartName="/ppt/tags/tag2.xml"/>
  <Override ContentType="application/vnd.openxmlformats-officedocument.presentationml.tags+xml" PartName="/ppt/tags/tag9.xml"/>
  <Override ContentType="application/vnd.openxmlformats-officedocument.presentationml.tags+xml" PartName="/ppt/tags/tag13.xml"/>
  <Override ContentType="application/vnd.openxmlformats-officedocument.presentationml.tags+xml" PartName="/ppt/tags/tag7.xml"/>
  <Override ContentType="application/vnd.openxmlformats-officedocument.presentationml.tags+xml" PartName="/ppt/tags/tag10.xml"/>
  <Override ContentType="application/vnd.openxmlformats-officedocument.presentationml.tags+xml" PartName="/ppt/tags/tag4.xml"/>
  <Override ContentType="application/vnd.openxmlformats-officedocument.presentationml.tags+xml" PartName="/ppt/tags/tag11.xml"/>
  <Override ContentType="application/vnd.openxmlformats-officedocument.presentationml.tags+xml" PartName="/ppt/tags/tag15.xml"/>
  <Override ContentType="application/vnd.openxmlformats-officedocument.presentationml.tags+xml" PartName="/ppt/tags/tag8.xml"/>
  <Override ContentType="application/vnd.openxmlformats-officedocument.presentationml.tags+xml" PartName="/ppt/tags/tag14.xml"/>
  <Override ContentType="application/vnd.openxmlformats-officedocument.presentationml.tags+xml" PartName="/ppt/tags/tag1.xml"/>
  <Override ContentType="application/vnd.openxmlformats-officedocument.presentationml.tags+xml" PartName="/ppt/tags/tag3.xml"/>
  <Override ContentType="application/vnd.openxmlformats-officedocument.presentationml.tags+xml" PartName="/ppt/tags/tag6.xml"/>
  <Override ContentType="application/vnd.openxmlformats-officedocument.presentationml.tags+xml" PartName="/ppt/tags/tag5.xml"/>
  <Override ContentType="application/vnd.openxmlformats-officedocument.presentationml.tags+xml" PartName="/ppt/tags/tag1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4125" cx="9144000"/>
  <p:notesSz cx="6858000" cy="9144000"/>
  <p:defaultTextStyle>
    <a:defPPr lvl="0">
      <a:defRPr lang="zh-CN"/>
    </a:defPPr>
    <a:lvl1pPr defTabSz="9144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9144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9144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9144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9144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9144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9144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9144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9144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1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wdp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6280" y="1143000"/>
            <a:ext cx="548544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143000" y="1390893"/>
            <a:ext cx="6858000" cy="1242040"/>
          </a:xfrm>
        </p:spPr>
        <p:txBody>
          <a:bodyPr anchor="b">
            <a:normAutofit/>
          </a:bodyPr>
          <a:lstStyle>
            <a:lvl1pPr algn="ctr">
              <a:defRPr sz="54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2001"/>
            <a:ext cx="6858000" cy="1242039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28650" y="413730"/>
            <a:ext cx="7886700" cy="416995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4725539" y="-1951107"/>
            <a:ext cx="6733035" cy="415101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-2605704" y="3904306"/>
            <a:ext cx="6733035" cy="41510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alo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253124" y="209843"/>
            <a:ext cx="8637751" cy="472495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ea typeface="Calibri" panose="020F0502020204030204" charset="0"/>
            </a:endParaRPr>
          </a:p>
        </p:txBody>
      </p:sp>
      <p:sp useBgFill="1">
        <p:nvSpPr>
          <p:cNvPr id="6" name="等腰三角形 5"/>
          <p:cNvSpPr>
            <a:spLocks noChangeAspect="1"/>
          </p:cNvSpPr>
          <p:nvPr userDrawn="1"/>
        </p:nvSpPr>
        <p:spPr>
          <a:xfrm flipV="1">
            <a:off x="4437035" y="209843"/>
            <a:ext cx="269930" cy="232757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ea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2000">
        <p14:gallery dir="l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side page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2000">
        <p15:prstTrans prst="crush"/>
      </p:transition>
    </mc:Choice>
    <mc:Fallback>
      <p:transition spd="slow" advTm="2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5067160" y="0"/>
            <a:ext cx="4076841" cy="5144403"/>
          </a:xfrm>
          <a:custGeom>
            <a:avLst/>
            <a:gdLst>
              <a:gd name="connsiteX0" fmla="*/ 2130130 w 5435788"/>
              <a:gd name="connsiteY0" fmla="*/ 0 h 6858002"/>
              <a:gd name="connsiteX1" fmla="*/ 5435788 w 5435788"/>
              <a:gd name="connsiteY1" fmla="*/ 0 h 6858002"/>
              <a:gd name="connsiteX2" fmla="*/ 5435788 w 5435788"/>
              <a:gd name="connsiteY2" fmla="*/ 6858002 h 6858002"/>
              <a:gd name="connsiteX3" fmla="*/ 0 w 5435788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5788" h="6858002">
                <a:moveTo>
                  <a:pt x="2130130" y="0"/>
                </a:moveTo>
                <a:lnTo>
                  <a:pt x="5435788" y="0"/>
                </a:lnTo>
                <a:lnTo>
                  <a:pt x="5435788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wrap="square" lIns="68580" tIns="34290" rIns="68580" bIns="34290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Tm="5000"/>
    </mc:Choice>
    <mc:Fallback>
      <p:transition spd="slow" advTm="5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 flipH="1">
            <a:off x="0" y="0"/>
            <a:ext cx="9144000" cy="5144400"/>
          </a:xfrm>
          <a:prstGeom prst="rect">
            <a:avLst/>
          </a:prstGeom>
          <a:gradFill>
            <a:gsLst>
              <a:gs pos="31000">
                <a:schemeClr val="accent1">
                  <a:lumMod val="5000"/>
                  <a:lumOff val="95000"/>
                  <a:alpha val="19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</p:spTree>
  </p:cSld>
  <p:clrMapOvr>
    <a:masterClrMapping/>
  </p:clrMapOvr>
  <p:transition advClick="0" advTm="1000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628650" y="1640869"/>
            <a:ext cx="7886700" cy="1862662"/>
          </a:xfrm>
        </p:spPr>
        <p:txBody>
          <a:bodyPr>
            <a:normAutofit/>
          </a:bodyPr>
          <a:lstStyle>
            <a:lvl1pPr algn="ctr">
              <a:defRPr sz="45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458"/>
            <a:ext cx="3886200" cy="326407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92"/>
            <a:ext cx="7886700" cy="994346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308950"/>
            <a:ext cx="3868340" cy="61804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1962050"/>
            <a:ext cx="3868340" cy="268101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308950"/>
            <a:ext cx="3887391" cy="61804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962050"/>
            <a:ext cx="3887391" cy="268101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428875" y="1619533"/>
            <a:ext cx="4286250" cy="1037019"/>
          </a:xfrm>
        </p:spPr>
        <p:txBody>
          <a:bodyPr anchor="b" anchorCtr="0">
            <a:normAutofit/>
          </a:bodyPr>
          <a:lstStyle>
            <a:lvl1pPr algn="ctr"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2428875" y="2800391"/>
            <a:ext cx="4286250" cy="889608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8650" y="535348"/>
            <a:ext cx="3511241" cy="1071308"/>
          </a:xfrm>
        </p:spPr>
        <p:txBody>
          <a:bodyPr anchor="t" anchorCtr="0">
            <a:normAutofit/>
          </a:bodyPr>
          <a:lstStyle>
            <a:lvl1pPr>
              <a:defRPr sz="27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4231888" y="535348"/>
            <a:ext cx="4283912" cy="405340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8650" y="1735709"/>
            <a:ext cx="3511241" cy="2859191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8035" indent="0">
              <a:buNone/>
              <a:defRPr sz="750"/>
            </a:lvl7pPr>
            <a:lvl8pPr marL="2400935" indent="0">
              <a:buNone/>
              <a:defRPr sz="750"/>
            </a:lvl8pPr>
            <a:lvl9pPr marL="2743835" indent="0">
              <a:buNone/>
              <a:defRPr sz="75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7833674" y="273892"/>
            <a:ext cx="681676" cy="4359642"/>
          </a:xfrm>
        </p:spPr>
        <p:txBody>
          <a:bodyPr vert="eaVert">
            <a:normAutofit/>
          </a:bodyPr>
          <a:lstStyle>
            <a:lvl1pPr>
              <a:defRPr sz="33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49" y="273892"/>
            <a:ext cx="7084832" cy="4359642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2.xml"/><Relationship Id="rId18" Type="http://schemas.openxmlformats.org/officeDocument/2006/relationships/tags" Target="../tags/tag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628650" y="273892"/>
            <a:ext cx="7886700" cy="994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628650" y="1369458"/>
            <a:ext cx="7886700" cy="326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097"/>
            <a:ext cx="3086100" cy="2738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ea typeface="Calibri" panose="020F050202020403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Calibri" panose="020F0502020204030204" charset="0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834390" y="1672590"/>
            <a:ext cx="7773670" cy="1845310"/>
            <a:chOff x="1314" y="2809"/>
            <a:chExt cx="12242" cy="2906"/>
          </a:xfrm>
        </p:grpSpPr>
        <p:sp>
          <p:nvSpPr>
            <p:cNvPr id="3" name="文本框 2"/>
            <p:cNvSpPr txBox="1"/>
            <p:nvPr/>
          </p:nvSpPr>
          <p:spPr>
            <a:xfrm>
              <a:off x="1314" y="2809"/>
              <a:ext cx="12242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MY" altLang="zh-CN" sz="4000" b="1">
                  <a:solidFill>
                    <a:srgbClr val="1B6557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PSNZ Room Booking System</a:t>
              </a:r>
              <a:endParaRPr lang="en-MY" altLang="zh-CN" sz="4000" b="1">
                <a:solidFill>
                  <a:srgbClr val="1B6557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5304" y="4293"/>
              <a:ext cx="3794" cy="640"/>
            </a:xfrm>
            <a:prstGeom prst="rect">
              <a:avLst/>
            </a:prstGeom>
            <a:solidFill>
              <a:srgbClr val="1B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dist"/>
              <a:r>
                <a:rPr lang="en-MY" altLang="zh-CN" sz="1350" cap="all">
                  <a:solidFill>
                    <a:schemeClr val="bg1"/>
                  </a:solidFill>
                  <a:uFillTx/>
                  <a:latin typeface="Calibri" panose="020F0502020204030204" charset="0"/>
                  <a:ea typeface="Calibri" panose="020F0502020204030204" charset="0"/>
                  <a:sym typeface="+mn-ea"/>
                </a:rPr>
                <a:t>Project 1</a:t>
              </a:r>
              <a:endParaRPr lang="en-MY" altLang="zh-CN" sz="1350" cap="all">
                <a:solidFill>
                  <a:schemeClr val="bg1"/>
                </a:solidFill>
                <a:uFillTx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299" y="5281"/>
              <a:ext cx="7803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/>
              <a:r>
                <a:rPr lang="en-MY" altLang="en-US" sz="1200" b="1" dirty="0">
                  <a:solidFill>
                    <a:srgbClr val="1B6557"/>
                  </a:solidFill>
                  <a:latin typeface="Calibri" panose="020F0502020204030204" charset="0"/>
                  <a:ea typeface="Calibri" panose="020F0502020204030204" charset="0"/>
                </a:rPr>
                <a:t>NURIZAZI BINTI ZULKIFLI S61981</a:t>
              </a:r>
              <a:endParaRPr lang="en-MY" altLang="en-US" sz="1200" b="1" dirty="0">
                <a:solidFill>
                  <a:srgbClr val="1B6557"/>
                </a:solidFill>
                <a:latin typeface="Calibri" panose="020F0502020204030204" charset="0"/>
                <a:ea typeface="Calibri" panose="020F0502020204030204" charset="0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PA-标题 2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2809520" y="513266"/>
            <a:ext cx="3524962" cy="360098"/>
          </a:xfrm>
        </p:spPr>
        <p:txBody>
          <a:bodyPr wrap="none" lIns="0" rIns="0">
            <a:noAutofit/>
          </a:bodyPr>
          <a:lstStyle>
            <a:lvl1pPr algn="l">
              <a:defRPr sz="2800" b="0" spc="600">
                <a:solidFill>
                  <a:schemeClr val="accent1"/>
                </a:solidFill>
              </a:defRPr>
            </a:lvl1pPr>
          </a:lstStyle>
          <a:p>
            <a:pPr algn="ctr"/>
            <a:r>
              <a:rPr lang="en-MY" altLang="zh-CN" sz="1500" dirty="0">
                <a:solidFill>
                  <a:srgbClr val="4C4C4C"/>
                </a:solidFill>
              </a:rPr>
              <a:t>SUMMARY </a:t>
            </a:r>
            <a:r>
              <a:rPr lang="zh-CN" altLang="en-US" sz="1500" dirty="0">
                <a:solidFill>
                  <a:srgbClr val="4C4C4C"/>
                </a:solidFill>
              </a:rPr>
              <a:t>
</a:t>
            </a:r>
            <a:endParaRPr lang="zh-CN" altLang="en-US" sz="1500" dirty="0">
              <a:solidFill>
                <a:srgbClr val="4C4C4C"/>
              </a:solidFill>
            </a:endParaRPr>
          </a:p>
        </p:txBody>
      </p:sp>
      <p:sp>
        <p:nvSpPr>
          <p:cNvPr id="5" name="PA-文本占位符 16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705590" y="772996"/>
            <a:ext cx="1732820" cy="286137"/>
          </a:xfrm>
          <a:prstGeom prst="rect">
            <a:avLst/>
          </a:prstGeom>
        </p:spPr>
        <p:txBody>
          <a:bodyPr vert="horz" wrap="none" lIns="68580" tIns="34290" rIns="68580" bIns="34290" rtlCol="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algn="ctr"/>
            <a:endParaRPr lang="en-US" altLang="zh-CN" sz="1050" dirty="0">
              <a:solidFill>
                <a:schemeClr val="bg1">
                  <a:lumMod val="50000"/>
                </a:schemeClr>
              </a:solidFill>
              <a:ea typeface="Calibri" panose="020F0502020204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286510" y="1059180"/>
            <a:ext cx="6040755" cy="3291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MY" altLang="en-US" sz="1600">
                <a:latin typeface="Times New Roman" panose="02020603050405020304" charset="0"/>
                <a:cs typeface="Times New Roman" panose="02020603050405020304" charset="0"/>
              </a:rPr>
              <a:t>- intuitive design for easy navigation </a:t>
            </a:r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600">
                <a:latin typeface="Times New Roman" panose="02020603050405020304" charset="0"/>
                <a:cs typeface="Times New Roman" panose="02020603050405020304" charset="0"/>
              </a:rPr>
              <a:t>- Ability to reserve rooms for specific time slots, accommodating varying durations.</a:t>
            </a:r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600">
                <a:latin typeface="Times New Roman" panose="02020603050405020304" charset="0"/>
                <a:cs typeface="Times New Roman" panose="02020603050405020304" charset="0"/>
              </a:rPr>
              <a:t>- Options to cancel or extend reservations based on user needs</a:t>
            </a:r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600">
                <a:latin typeface="Times New Roman" panose="02020603050405020304" charset="0"/>
                <a:cs typeface="Times New Roman" panose="02020603050405020304" charset="0"/>
              </a:rPr>
              <a:t>- Quick booking procedure make the library experience better </a:t>
            </a:r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600">
                <a:latin typeface="Times New Roman" panose="02020603050405020304" charset="0"/>
                <a:cs typeface="Times New Roman" panose="02020603050405020304" charset="0"/>
              </a:rPr>
              <a:t>- Seamless booking process with a calendar view of available slots.</a:t>
            </a:r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600">
                <a:latin typeface="Times New Roman" panose="02020603050405020304" charset="0"/>
                <a:cs typeface="Times New Roman" panose="02020603050405020304" charset="0"/>
              </a:rPr>
              <a:t>- Accessible from various devices, including computers, tablets and smartphones</a:t>
            </a:r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PA-标题 2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2809520" y="513266"/>
            <a:ext cx="3524962" cy="360098"/>
          </a:xfrm>
        </p:spPr>
        <p:txBody>
          <a:bodyPr wrap="none" lIns="0" rIns="0">
            <a:noAutofit/>
          </a:bodyPr>
          <a:lstStyle>
            <a:lvl1pPr algn="l">
              <a:defRPr sz="2800" b="0" spc="600">
                <a:solidFill>
                  <a:schemeClr val="accent1"/>
                </a:solidFill>
              </a:defRPr>
            </a:lvl1pPr>
          </a:lstStyle>
          <a:p>
            <a:pPr algn="ctr"/>
            <a:r>
              <a:rPr lang="en-MY" altLang="zh-CN" sz="1500" dirty="0">
                <a:solidFill>
                  <a:srgbClr val="4C4C4C"/>
                </a:solidFill>
              </a:rPr>
              <a:t>LESSON LEARNED</a:t>
            </a:r>
            <a:r>
              <a:rPr lang="zh-CN" altLang="en-US" sz="1500" dirty="0">
                <a:solidFill>
                  <a:srgbClr val="4C4C4C"/>
                </a:solidFill>
              </a:rPr>
              <a:t>
</a:t>
            </a:r>
            <a:endParaRPr lang="zh-CN" altLang="en-US" sz="1500" dirty="0">
              <a:solidFill>
                <a:srgbClr val="4C4C4C"/>
              </a:solidFill>
            </a:endParaRPr>
          </a:p>
        </p:txBody>
      </p:sp>
      <p:sp>
        <p:nvSpPr>
          <p:cNvPr id="5" name="PA-文本占位符 16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705590" y="772996"/>
            <a:ext cx="1732820" cy="286137"/>
          </a:xfrm>
          <a:prstGeom prst="rect">
            <a:avLst/>
          </a:prstGeom>
        </p:spPr>
        <p:txBody>
          <a:bodyPr vert="horz" wrap="none" lIns="68580" tIns="34290" rIns="68580" bIns="34290" rtlCol="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algn="ctr"/>
            <a:endParaRPr lang="en-US" altLang="zh-CN" sz="1050" dirty="0">
              <a:solidFill>
                <a:schemeClr val="bg1">
                  <a:lumMod val="50000"/>
                </a:schemeClr>
              </a:solidFill>
              <a:ea typeface="Calibri" panose="020F0502020204030204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941830" y="1113155"/>
            <a:ext cx="6348730" cy="4184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MY" altLang="en-US" sz="1400">
                <a:latin typeface="Times New Roman" panose="02020603050405020304" charset="0"/>
                <a:cs typeface="Times New Roman" panose="02020603050405020304" charset="0"/>
              </a:rPr>
              <a:t>- Scaffold: implements the basic Material Design visual layout structure</a:t>
            </a:r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400">
                <a:latin typeface="Times New Roman" panose="02020603050405020304" charset="0"/>
                <a:cs typeface="Times New Roman" panose="02020603050405020304" charset="0"/>
              </a:rPr>
              <a:t>- AppBar: Container that displays content and actions at the top of a screen</a:t>
            </a:r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400">
                <a:latin typeface="Times New Roman" panose="02020603050405020304" charset="0"/>
                <a:cs typeface="Times New Roman" panose="02020603050405020304" charset="0"/>
              </a:rPr>
              <a:t>- Image Asset: image that obtaines from an asset bundle.</a:t>
            </a:r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400">
                <a:latin typeface="Times New Roman" panose="02020603050405020304" charset="0"/>
                <a:cs typeface="Times New Roman" panose="02020603050405020304" charset="0"/>
              </a:rPr>
              <a:t>- use the boxDecoration to make the full screen image</a:t>
            </a:r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400">
                <a:latin typeface="Times New Roman" panose="02020603050405020304" charset="0"/>
                <a:cs typeface="Times New Roman" panose="02020603050405020304" charset="0"/>
              </a:rPr>
              <a:t>- TextField: use the controller , to control the text that is displayed in the text field.</a:t>
            </a:r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400">
                <a:latin typeface="Times New Roman" panose="02020603050405020304" charset="0"/>
                <a:cs typeface="Times New Roman" panose="02020603050405020304" charset="0"/>
              </a:rPr>
              <a:t>- ListTile: contains one or three lines of text optionally followed by radio widgets to choose a room.</a:t>
            </a:r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400">
                <a:latin typeface="Times New Roman" panose="02020603050405020304" charset="0"/>
                <a:cs typeface="Times New Roman" panose="02020603050405020304" charset="0"/>
              </a:rPr>
              <a:t>- showDialog: display a material dialog above the current contents of the app</a:t>
            </a:r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400">
                <a:latin typeface="Times New Roman" panose="02020603050405020304" charset="0"/>
                <a:cs typeface="Times New Roman" panose="02020603050405020304" charset="0"/>
              </a:rPr>
              <a:t>- $: to display the output </a:t>
            </a:r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PA-标题 2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2809520" y="513266"/>
            <a:ext cx="3524962" cy="360098"/>
          </a:xfrm>
        </p:spPr>
        <p:txBody>
          <a:bodyPr wrap="none" lIns="0" rIns="0">
            <a:noAutofit/>
          </a:bodyPr>
          <a:lstStyle>
            <a:lvl1pPr algn="l">
              <a:defRPr sz="2800" b="0" spc="600">
                <a:solidFill>
                  <a:schemeClr val="accent1"/>
                </a:solidFill>
              </a:defRPr>
            </a:lvl1pPr>
          </a:lstStyle>
          <a:p>
            <a:pPr algn="ctr"/>
            <a:r>
              <a:rPr lang="en-MY" altLang="zh-CN" sz="1500" dirty="0">
                <a:solidFill>
                  <a:srgbClr val="4C4C4C"/>
                </a:solidFill>
              </a:rPr>
              <a:t>CONCLUSION</a:t>
            </a:r>
            <a:r>
              <a:rPr lang="zh-CN" altLang="en-US" sz="1500" dirty="0">
                <a:solidFill>
                  <a:srgbClr val="4C4C4C"/>
                </a:solidFill>
              </a:rPr>
              <a:t>
</a:t>
            </a:r>
            <a:endParaRPr lang="zh-CN" altLang="en-US" sz="1500" dirty="0">
              <a:solidFill>
                <a:srgbClr val="4C4C4C"/>
              </a:solidFill>
            </a:endParaRPr>
          </a:p>
        </p:txBody>
      </p:sp>
      <p:sp>
        <p:nvSpPr>
          <p:cNvPr id="5" name="PA-文本占位符 16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705590" y="772996"/>
            <a:ext cx="1732820" cy="286137"/>
          </a:xfrm>
          <a:prstGeom prst="rect">
            <a:avLst/>
          </a:prstGeom>
        </p:spPr>
        <p:txBody>
          <a:bodyPr vert="horz" wrap="none" lIns="68580" tIns="34290" rIns="68580" bIns="34290" rtlCol="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algn="ctr"/>
            <a:endParaRPr lang="en-US" altLang="zh-CN" sz="1050" dirty="0">
              <a:solidFill>
                <a:schemeClr val="bg1">
                  <a:lumMod val="50000"/>
                </a:schemeClr>
              </a:solidFill>
              <a:ea typeface="Calibri" panose="020F05020202040302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047750" y="1059180"/>
            <a:ext cx="6514465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MY" altLang="en-US" sz="12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MY" altLang="en-US" sz="1600">
                <a:latin typeface="Times New Roman" panose="02020603050405020304" charset="0"/>
                <a:cs typeface="Times New Roman" panose="02020603050405020304" charset="0"/>
              </a:rPr>
              <a:t>Real time availability updates and empowering users to make educated booking decisions</a:t>
            </a:r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600">
                <a:latin typeface="Times New Roman" panose="02020603050405020304" charset="0"/>
                <a:cs typeface="Times New Roman" panose="02020603050405020304" charset="0"/>
              </a:rPr>
              <a:t>- engaging user experience system across range of devices , responsive design concepts are applied</a:t>
            </a:r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600">
                <a:latin typeface="Times New Roman" panose="02020603050405020304" charset="0"/>
                <a:cs typeface="Times New Roman" panose="02020603050405020304" charset="0"/>
              </a:rPr>
              <a:t>- solves the pressing need for a quick and easy way to reserve a space</a:t>
            </a:r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MY" altLang="en-US" sz="1600">
                <a:latin typeface="Times New Roman" panose="02020603050405020304" charset="0"/>
                <a:cs typeface="Times New Roman" panose="02020603050405020304" charset="0"/>
              </a:rPr>
              <a:t>- ensuring that the system continues to be effective in serving the needs of both library personnel and staff members</a:t>
            </a:r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MY" altLang="en-US" sz="16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2809520" y="513266"/>
            <a:ext cx="3524962" cy="360098"/>
          </a:xfrm>
        </p:spPr>
        <p:txBody>
          <a:bodyPr wrap="none" lIns="0" rIns="0">
            <a:noAutofit/>
          </a:bodyPr>
          <a:lstStyle>
            <a:lvl1pPr algn="l">
              <a:defRPr sz="2800" b="0" spc="600">
                <a:solidFill>
                  <a:schemeClr val="accent1"/>
                </a:solidFill>
              </a:defRPr>
            </a:lvl1pPr>
          </a:lstStyle>
          <a:p>
            <a:pPr algn="ctr"/>
            <a:r>
              <a:rPr lang="en-MY" altLang="zh-CN" sz="1500" dirty="0">
                <a:solidFill>
                  <a:srgbClr val="4C4C4C"/>
                </a:solidFill>
              </a:rPr>
              <a:t>REFERENCE</a:t>
            </a:r>
            <a:r>
              <a:rPr lang="zh-CN" altLang="en-US" sz="1500" dirty="0">
                <a:solidFill>
                  <a:srgbClr val="4C4C4C"/>
                </a:solidFill>
              </a:rPr>
              <a:t>
</a:t>
            </a:r>
            <a:endParaRPr lang="zh-CN" altLang="en-US" sz="1500" dirty="0">
              <a:solidFill>
                <a:srgbClr val="4C4C4C"/>
              </a:solidFill>
            </a:endParaRPr>
          </a:p>
        </p:txBody>
      </p:sp>
      <p:sp>
        <p:nvSpPr>
          <p:cNvPr id="5" name="文本占位符 16"/>
          <p:cNvSpPr>
            <a:spLocks noGrp="1"/>
          </p:cNvSpPr>
          <p:nvPr/>
        </p:nvSpPr>
        <p:spPr>
          <a:xfrm>
            <a:off x="3705590" y="772996"/>
            <a:ext cx="1732820" cy="286137"/>
          </a:xfrm>
          <a:prstGeom prst="rect">
            <a:avLst/>
          </a:prstGeom>
        </p:spPr>
        <p:txBody>
          <a:bodyPr vert="horz" wrap="none" lIns="68580" tIns="34290" rIns="68580" bIns="34290" rtlCol="0" anchor="ctr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algn="ctr"/>
            <a:endParaRPr lang="en-US" altLang="zh-CN" sz="1050" dirty="0">
              <a:solidFill>
                <a:schemeClr val="bg1">
                  <a:lumMod val="50000"/>
                </a:schemeClr>
              </a:solidFill>
              <a:ea typeface="Calibri" panose="020F050202020403020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125" y="3386455"/>
            <a:ext cx="3405505" cy="15341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535" y="798195"/>
            <a:ext cx="3084830" cy="266382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4745355" y="1530350"/>
            <a:ext cx="3048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MY" altLang="en-US"/>
              <a:t>Date Picker Function:</a:t>
            </a:r>
            <a:endParaRPr lang="en-MY" altLang="en-US"/>
          </a:p>
          <a:p>
            <a:endParaRPr lang="en-MY" altLang="en-US"/>
          </a:p>
          <a:p>
            <a:r>
              <a:rPr lang="en-MY" altLang="en-US"/>
              <a:t>https://stackoverflow.com/questions/5272 </a:t>
            </a:r>
            <a:endParaRPr lang="en-MY" altLang="en-US"/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3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2258377" y="1987365"/>
            <a:ext cx="3912870" cy="1472565"/>
            <a:chOff x="4742" y="3834"/>
            <a:chExt cx="8216" cy="3092"/>
          </a:xfrm>
        </p:grpSpPr>
        <p:sp>
          <p:nvSpPr>
            <p:cNvPr id="3" name="文本框 2"/>
            <p:cNvSpPr txBox="1"/>
            <p:nvPr/>
          </p:nvSpPr>
          <p:spPr>
            <a:xfrm>
              <a:off x="6245" y="3834"/>
              <a:ext cx="6713" cy="17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/>
              <a:r>
                <a:rPr lang="en-US" sz="4950">
                  <a:solidFill>
                    <a:srgbClr val="1B6557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THANK YOU</a:t>
              </a:r>
              <a:endParaRPr lang="en-US" sz="4950">
                <a:solidFill>
                  <a:srgbClr val="1B6557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4742" y="6291"/>
              <a:ext cx="6089" cy="635"/>
            </a:xfrm>
            <a:prstGeom prst="rect">
              <a:avLst/>
            </a:prstGeom>
            <a:solidFill>
              <a:srgbClr val="1B65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dist"/>
              <a:r>
                <a:rPr lang="en-MY" altLang="zh-CN" sz="1350" cap="all">
                  <a:solidFill>
                    <a:schemeClr val="bg1"/>
                  </a:solidFill>
                  <a:uFillTx/>
                  <a:latin typeface="Calibri" panose="020F0502020204030204" charset="0"/>
                  <a:ea typeface="Calibri" panose="020F0502020204030204" charset="0"/>
                  <a:sym typeface="+mn-ea"/>
                </a:rPr>
                <a:t>PREPARE FOR: DR MOHAMAD NOR </a:t>
              </a:r>
              <a:endParaRPr lang="en-MY" altLang="zh-CN" sz="1350" cap="all">
                <a:solidFill>
                  <a:schemeClr val="bg1"/>
                </a:solidFill>
                <a:uFillTx/>
                <a:latin typeface="Calibri" panose="020F0502020204030204" charset="0"/>
                <a:ea typeface="Calibri" panose="020F0502020204030204" charset="0"/>
                <a:sym typeface="+mn-ea"/>
              </a:endParaRPr>
            </a:p>
          </p:txBody>
        </p:sp>
      </p:grp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10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1.xml><?xml version="1.0" encoding="utf-8"?>
<p:tagLst xmlns:p="http://schemas.openxmlformats.org/presentationml/2006/main">
  <p:tag name="PA" val="v5.2.6"/>
</p:tagLst>
</file>

<file path=ppt/tags/tag12.xml><?xml version="1.0" encoding="utf-8"?>
<p:tagLst xmlns:p="http://schemas.openxmlformats.org/presentationml/2006/main">
  <p:tag name="PA" val="v5.2.6"/>
</p:tagLst>
</file>

<file path=ppt/tags/tag13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4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15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5.xml><?xml version="1.0" encoding="utf-8"?>
<p:tagLst xmlns:p="http://schemas.openxmlformats.org/presentationml/2006/main">
  <p:tag name="PA" val="v5.2.6"/>
</p:tagLst>
</file>

<file path=ppt/tags/tag6.xml><?xml version="1.0" encoding="utf-8"?>
<p:tagLst xmlns:p="http://schemas.openxmlformats.org/presentationml/2006/main">
  <p:tag name="PA" val="v5.2.6"/>
</p:tagLst>
</file>

<file path=ppt/tags/tag7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8.xml><?xml version="1.0" encoding="utf-8"?>
<p:tagLst xmlns:p="http://schemas.openxmlformats.org/presentationml/2006/main">
  <p:tag name="PA" val="v5.2.6"/>
</p:tagLst>
</file>

<file path=ppt/tags/tag9.xml><?xml version="1.0" encoding="utf-8"?>
<p:tagLst xmlns:p="http://schemas.openxmlformats.org/presentationml/2006/main">
  <p:tag name="PA" val="v5.2.6"/>
</p:tagLst>
</file>

<file path=ppt/theme/theme1.xml><?xml version="1.0" encoding="utf-8"?>
<a:theme xmlns:a="http://schemas.openxmlformats.org/drawingml/2006/main" name="Office Theme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